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71" r:id="rId5"/>
    <p:sldId id="258" r:id="rId6"/>
    <p:sldId id="273" r:id="rId7"/>
    <p:sldId id="269" r:id="rId8"/>
    <p:sldId id="274" r:id="rId9"/>
    <p:sldId id="259" r:id="rId10"/>
    <p:sldId id="272" r:id="rId11"/>
    <p:sldId id="262" r:id="rId12"/>
    <p:sldId id="260" r:id="rId13"/>
    <p:sldId id="261" r:id="rId14"/>
    <p:sldId id="263" r:id="rId15"/>
    <p:sldId id="268" r:id="rId16"/>
    <p:sldId id="26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933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8E170A-8794-4755-81F9-33DF4C887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D6FE44B-4460-4BF7-A086-D2B5C0B0D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0DA5F7-E45C-4FD4-85BE-7C30E9B03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4565F34-DC44-41DE-AD66-811D714D0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01FA59-196C-40F2-B390-172B7155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50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C21170-5F79-447A-A998-C76B9299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E8C3187-4AC2-40D9-93F2-97E4F0507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6D225F4-813E-4FE7-8E17-6F319063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BF83A0-6FEF-4301-A3A4-AB538B357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5012D22-3CA9-4554-A027-31D620B8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181BCC6-2016-4A59-9A21-86A47EA0C6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0861B4E-F011-4280-A301-20D47EE04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54F7F9F-C8B1-400D-B615-EB0C48C5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F50D87-E6FD-4F7F-941D-C44C4CA24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6CB555-15C7-4A92-81EB-FA602EB62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8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2FB277-F5EA-455C-B9F5-2609C4630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E43E0D0-AC1D-4851-BB73-EB9DCA4B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633AE9-6F3D-4019-81BC-6A233F9D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40894B8-0F5D-447B-BD8F-78086A23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3833C1-3D74-4F46-9399-743B0EC4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675FA-CA60-439C-A376-E33C71EC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D3BC8C7-37B3-47DF-BADD-05AA46530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E79504-C4BC-451A-AB22-055CD3933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1525AF4-271F-4E0F-AAD5-B16D55D2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7C0AFEF-8B8C-423A-9AB6-4E020FA2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65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BE63EE-1883-4A7A-9406-A6FEED3E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C3150E-995E-492A-A1A7-B09B126A3C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B8EDBED-1D72-4F14-88DA-F578E73F3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C3DE258-603F-4B03-84DF-D56958C7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F00155E-479F-4707-8DA1-7BE0AB8B2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7208E1A-0838-419E-A404-EA75DF5D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9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5BF651-C398-4037-88FF-3F240891C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5E7B1ED-76AF-421D-9A77-75C3045E8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AE09CCF-12C6-4EA0-B9D6-4B2C738F6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230ABAE-D410-425B-BE24-AA534993B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E388ABB-B334-416C-82DC-0F909FA5D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72CFFE9-4B6F-4D14-8442-BC27FA5A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2D076FB-B0A5-44D4-8A94-55470AC5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EC69C17-DAC3-46BF-86B4-ECC007E50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12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5A61D0-00A7-4ACA-80DA-3F6E5A75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A47B824-2300-47A9-B8A3-049471CD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073BA44-2966-46AD-A9F5-A9DFCB8F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3D79DEE-4A44-4250-A984-27E7FFA22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7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481625E-FC4C-46E3-A7A5-1C0270C6C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64491D6-A36B-47C7-AA9F-A3F08889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9C5A19E-4C4E-4EC0-A474-2D0F3CB05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09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6095D7-2479-49FC-BCC9-633701C38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87AFBB-7DB5-46D3-87D8-6831FF8F7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FAADC70-992C-4828-AABA-04AD7233D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ECFCA05-A009-4AD1-8AF2-69F744C2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2BA4549-C1D8-4F15-8B4C-DF16972A6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83D1C75-AB4D-449F-AFAD-8F32B586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0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AC5054-58DA-49D9-AAE4-DA6A64831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74F5A84-6E67-48AB-81B4-5CB27A1AA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1E312E3-A8CB-4198-ACDB-59DD34E80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B0B62C6-FE25-424A-B789-88385A1E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509D3B4-790B-4A83-B9DB-4CC7334C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B24DC4A-3CE2-4F68-B550-6CECE51A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5FEBD0-CB07-4A9D-B707-B5901E598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F300EA-67A2-42DF-84CD-C249ECD1E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AA72DF-80CE-4D91-8240-66C2A803C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9E6C3-3B2E-4921-9DD6-C375617FB0B6}" type="datetimeFigureOut">
              <a:rPr lang="ru-RU" smtClean="0"/>
              <a:t>31.07.2020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CE2D0D-2356-4C9A-A4BD-A462742FB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498A9D5-185F-4688-80E3-DAFDAA63A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2F9D3-CF93-4774-88C6-374218D5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1B3624-D436-41C0-A6AB-040A46E3D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6560"/>
            <a:ext cx="9144000" cy="23876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Поправки к Конституции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35433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Президент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Продублированы положения о неприкосновенности Президента после отставки (такая неприкосновенность уже установлена в ФЗ от 12.02.2001 № 12-ФЗ «О гарантиях Президенту Российской Федерации, прекратившему исполнение своих полномочий, и членам его семьи») (</a:t>
            </a:r>
            <a:r>
              <a:rPr lang="ru-RU" dirty="0" smtClean="0"/>
              <a:t>ст.92.1</a:t>
            </a:r>
            <a:r>
              <a:rPr lang="ru-RU" dirty="0"/>
              <a:t>, 93). </a:t>
            </a:r>
          </a:p>
          <a:p>
            <a:pPr algn="just"/>
            <a:r>
              <a:rPr lang="ru-RU" dirty="0"/>
              <a:t>Президент может не распускать Госдуму, если она три раза отклонит кандидатуру Председателя Правительства (раньше Президент обязан был распустить Госдуму) (</a:t>
            </a:r>
            <a:r>
              <a:rPr lang="ru-RU" dirty="0" smtClean="0"/>
              <a:t>ч.4 </a:t>
            </a:r>
            <a:r>
              <a:rPr lang="ru-RU" dirty="0"/>
              <a:t>ст. 111). </a:t>
            </a:r>
          </a:p>
          <a:p>
            <a:pPr algn="just"/>
            <a:r>
              <a:rPr lang="ru-RU" dirty="0"/>
              <a:t>Обязанность Президента поддерживать мир и согласие (</a:t>
            </a:r>
            <a:r>
              <a:rPr lang="ru-RU" dirty="0" smtClean="0"/>
              <a:t>ч.2 </a:t>
            </a:r>
            <a:r>
              <a:rPr lang="ru-RU" dirty="0"/>
              <a:t>ст. 80).</a:t>
            </a:r>
          </a:p>
          <a:p>
            <a:pPr algn="just"/>
            <a:r>
              <a:rPr lang="ru-RU" dirty="0"/>
              <a:t>Обязанность Президента приносить присягу, в том числе в присутствии сенаторов (</a:t>
            </a:r>
            <a:r>
              <a:rPr lang="ru-RU" dirty="0" smtClean="0"/>
              <a:t>ч.2 ст.82).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93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Правительство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1195754"/>
            <a:ext cx="11127544" cy="54723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Ужесточены требования к П</a:t>
            </a:r>
            <a:r>
              <a:rPr lang="ru-RU" dirty="0" smtClean="0"/>
              <a:t>редседателю, </a:t>
            </a:r>
            <a:r>
              <a:rPr lang="ru-RU" dirty="0"/>
              <a:t>министрам и иным руководителям федеральных исполнительных органов - занимать эти должности вправе человек после 30 лет, без иностранного гражданства и без вкладов за границей (</a:t>
            </a:r>
            <a:r>
              <a:rPr lang="ru-RU" dirty="0" smtClean="0"/>
              <a:t>ч.4 ст.110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Изменены правила о том, как вступает в должность Председатель Правительства - утверждает Госдума (раньше назначал Президент с согласия Госдумы) (</a:t>
            </a:r>
            <a:r>
              <a:rPr lang="ru-RU" dirty="0" smtClean="0"/>
              <a:t>ч.1 ст.111</a:t>
            </a:r>
            <a:r>
              <a:rPr lang="ru-RU" dirty="0"/>
              <a:t>).  </a:t>
            </a:r>
          </a:p>
          <a:p>
            <a:pPr algn="just"/>
            <a:r>
              <a:rPr lang="ru-RU" dirty="0"/>
              <a:t>Обязанность Госдумы утверждать заместителей </a:t>
            </a:r>
            <a:r>
              <a:rPr lang="ru-RU" dirty="0" smtClean="0"/>
              <a:t>Председателя </a:t>
            </a:r>
            <a:r>
              <a:rPr lang="ru-RU" dirty="0"/>
              <a:t>и федеральных министров. После этого Президент назначает их на должность. Одновременно разрешено Президенту распустить Госдуму, если три раза отклонит кандидатуры заместителей </a:t>
            </a:r>
            <a:r>
              <a:rPr lang="ru-RU" dirty="0" smtClean="0"/>
              <a:t>Председателя </a:t>
            </a:r>
            <a:r>
              <a:rPr lang="ru-RU" dirty="0"/>
              <a:t>и федеральных министров (</a:t>
            </a:r>
            <a:r>
              <a:rPr lang="ru-RU" dirty="0" smtClean="0"/>
              <a:t>ст.112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Персональная ответственность </a:t>
            </a:r>
            <a:r>
              <a:rPr lang="ru-RU" dirty="0" smtClean="0"/>
              <a:t>Председателя </a:t>
            </a:r>
            <a:r>
              <a:rPr lang="ru-RU" dirty="0"/>
              <a:t>перед Президентом (</a:t>
            </a:r>
            <a:r>
              <a:rPr lang="ru-RU" dirty="0" smtClean="0"/>
              <a:t>ст.113</a:t>
            </a:r>
            <a:r>
              <a:rPr lang="ru-RU" dirty="0"/>
              <a:t>). </a:t>
            </a:r>
          </a:p>
          <a:p>
            <a:pPr algn="just"/>
            <a:r>
              <a:rPr lang="ru-RU" dirty="0" smtClean="0"/>
              <a:t>Появились новые обязанности </a:t>
            </a:r>
            <a:r>
              <a:rPr lang="ru-RU" dirty="0"/>
              <a:t>для Правительства </a:t>
            </a:r>
            <a:r>
              <a:rPr lang="ru-RU" dirty="0" smtClean="0"/>
              <a:t>(например, защищать </a:t>
            </a:r>
            <a:r>
              <a:rPr lang="ru-RU" dirty="0"/>
              <a:t>семью и инвалидов, развивать промышленность и предпринимательство, поддерживать волонтеров) (</a:t>
            </a:r>
            <a:r>
              <a:rPr lang="ru-RU" dirty="0" smtClean="0"/>
              <a:t>ч.1 ст.114</a:t>
            </a:r>
            <a:r>
              <a:rPr lang="ru-RU" dirty="0"/>
              <a:t>). </a:t>
            </a:r>
          </a:p>
          <a:p>
            <a:pPr algn="just"/>
            <a:r>
              <a:rPr lang="ru-RU" dirty="0" smtClean="0"/>
              <a:t>Государственная Дума не может выразить недоверие Правительству в тот период, когда она не может быть </a:t>
            </a:r>
            <a:r>
              <a:rPr lang="ru-RU" dirty="0" smtClean="0"/>
              <a:t>распущена (ст.117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2599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Государственный Совет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65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Президент формирует </a:t>
            </a:r>
            <a:r>
              <a:rPr lang="ru-RU" dirty="0"/>
              <a:t>Государственный Совет Российской Федерации в целях обеспечения согласованного функционирования и взаимодействия органов публичной власти, определения основных направлений внутренней и внешней политики Российской Федерации и приоритетных направлений социально-экономического развития государства» (п</a:t>
            </a:r>
            <a:r>
              <a:rPr lang="ru-RU" dirty="0" smtClean="0"/>
              <a:t>.«</a:t>
            </a:r>
            <a:r>
              <a:rPr lang="ru-RU" dirty="0"/>
              <a:t>е.5» </a:t>
            </a:r>
            <a:r>
              <a:rPr lang="ru-RU" dirty="0" smtClean="0"/>
              <a:t>ст.83</a:t>
            </a:r>
            <a:r>
              <a:rPr lang="ru-RU" dirty="0"/>
              <a:t>)</a:t>
            </a:r>
          </a:p>
          <a:p>
            <a:pPr algn="just"/>
            <a:r>
              <a:rPr lang="ru-RU" dirty="0"/>
              <a:t>Госсовет станет конституционным органом (сейчас - неконституционный совещательный орган при Президенте). Председателем Госсовета выступает Президент, а членами – высшие чиновники, к примеру, председатели обеих палат, полпреды Президента в федеральных округах.</a:t>
            </a:r>
          </a:p>
        </p:txBody>
      </p:sp>
    </p:spTree>
    <p:extLst>
      <p:ext uri="{BB962C8B-B14F-4D97-AF65-F5344CB8AC3E}">
        <p14:creationId xmlns:p14="http://schemas.microsoft.com/office/powerpoint/2010/main" val="284812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86081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Федеральное Собрание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844062"/>
            <a:ext cx="11704320" cy="601393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Введено новое понятие – сенатор, в связи с этим по тексту Конституции много технических изменений (слова «члены Совета Федерации» заменяют на «сенаторы РФ»).</a:t>
            </a:r>
          </a:p>
          <a:p>
            <a:pPr algn="just"/>
            <a:r>
              <a:rPr lang="ru-RU" dirty="0"/>
              <a:t>Разрешено быть пожизненными сенаторами бывшим Президентам и лицам, которые имеют выдающиеся заслуги перед страной (</a:t>
            </a:r>
            <a:r>
              <a:rPr lang="ru-RU" dirty="0" smtClean="0"/>
              <a:t>ч.2 ст.95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Ужесточены требования к сенаторам. Стать сенатором можно после 30 лет, если нет иностранного гражданства и вкладов за границей (</a:t>
            </a:r>
            <a:r>
              <a:rPr lang="ru-RU" dirty="0" smtClean="0"/>
              <a:t>ч.4 ст.95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Установлен срок для работы сенатором – шесть лет (</a:t>
            </a:r>
            <a:r>
              <a:rPr lang="ru-RU" dirty="0" smtClean="0"/>
              <a:t>ч.6 ст.95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Ужесточены требования к депутатам Госдумы. Избираться вправе человек, постоянно проживающий в России, без иностранного гражданства и без вкладов за границей (</a:t>
            </a:r>
            <a:r>
              <a:rPr lang="ru-RU" dirty="0" smtClean="0"/>
              <a:t>ч.1 ст.97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Запрет одновременно участвовать в обеих палатах ФС: быть депутатом Госдумы и сенатором (</a:t>
            </a:r>
            <a:r>
              <a:rPr lang="ru-RU" dirty="0" smtClean="0"/>
              <a:t>ч.2 ст.97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Неприкосновенность для сенаторов (</a:t>
            </a:r>
            <a:r>
              <a:rPr lang="ru-RU" dirty="0" smtClean="0"/>
              <a:t>ч.1 ст.98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Расширены полномочия сенаторов - вправе лишать бывшего Президента неприкосновенности, должны назначать Председателя Конституционного суда и согласовывать руководителей силовых ведомств (</a:t>
            </a:r>
            <a:r>
              <a:rPr lang="ru-RU" dirty="0" smtClean="0"/>
              <a:t>ст.102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Расширены полномочия депутатов Госдумы, например, вправе выдвинуть обвинения против бывшего Президента, чтобы лишить его неприкосновенности (</a:t>
            </a:r>
            <a:r>
              <a:rPr lang="ru-RU" dirty="0" smtClean="0"/>
              <a:t>ст.103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Разрешено сенаторам направлять парламентские запросы руководителям любых государственных структур (</a:t>
            </a:r>
            <a:r>
              <a:rPr lang="ru-RU" dirty="0" smtClean="0"/>
              <a:t>ст.103.1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5338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Прокуратура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Продублированы основные понятия из ФЗ «О прокуратуре» (определение прокуратуры, признаки граждан, которые вправе быть прокурорами) (</a:t>
            </a:r>
            <a:r>
              <a:rPr lang="ru-RU" dirty="0" smtClean="0"/>
              <a:t>ч.1 </a:t>
            </a:r>
            <a:r>
              <a:rPr lang="ru-RU" dirty="0"/>
              <a:t>и 2 </a:t>
            </a:r>
            <a:r>
              <a:rPr lang="ru-RU" dirty="0" smtClean="0"/>
              <a:t>ст.129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Президент сам назначает генерального прокурора и региональных прокуроров после консультации с сенаторами (раньше назначали сенаторы по представлению Президента) (</a:t>
            </a:r>
            <a:r>
              <a:rPr lang="ru-RU" dirty="0" smtClean="0"/>
              <a:t>ч.3 </a:t>
            </a:r>
            <a:r>
              <a:rPr lang="ru-RU" dirty="0"/>
              <a:t>и 4 </a:t>
            </a:r>
            <a:r>
              <a:rPr lang="ru-RU" dirty="0" smtClean="0"/>
              <a:t>ст.129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84840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Судебная система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1" y="1160938"/>
            <a:ext cx="11460480" cy="54959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В систему судебной власти добавлено арбитражное судопроизводство (раньше: конституционное, гражданское, административное и уголовное судопроизводство) (</a:t>
            </a:r>
            <a:r>
              <a:rPr lang="ru-RU" dirty="0" smtClean="0"/>
              <a:t>ч.2 cт.118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Ужесточены требования к судьям: не должны иметь иностранного гражданства и вкладов за границей (такое требование уже было в законодательстве) (</a:t>
            </a:r>
            <a:r>
              <a:rPr lang="ru-RU" dirty="0" smtClean="0"/>
              <a:t>ст.119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Состав Конституционного суда снижен с 19 до 11 судей (</a:t>
            </a:r>
            <a:r>
              <a:rPr lang="ru-RU" dirty="0" smtClean="0"/>
              <a:t>ч.1 ст.125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Дополнительные обязанности для Конституционного суда (должен проверять конституционность законов по запросу Президента) (</a:t>
            </a:r>
            <a:r>
              <a:rPr lang="ru-RU" dirty="0" smtClean="0"/>
              <a:t>ч.5.1 ст.125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Сенаторы могут увольнять судей Конституционного и Верховного судов. Президент вправе предложить сенаторам отстранить от должности судей Конституционного и Верховного судов за поступки, порочащие честь и достоинство судьи. Сенаторы будут вправе прекратить полномочия судей (п</a:t>
            </a:r>
            <a:r>
              <a:rPr lang="ru-RU" dirty="0" smtClean="0"/>
              <a:t>.«</a:t>
            </a:r>
            <a:r>
              <a:rPr lang="ru-RU" dirty="0"/>
              <a:t>е.3» </a:t>
            </a:r>
            <a:r>
              <a:rPr lang="ru-RU" dirty="0" smtClean="0"/>
              <a:t>ст.83</a:t>
            </a:r>
            <a:r>
              <a:rPr lang="ru-RU" dirty="0"/>
              <a:t>, </a:t>
            </a:r>
            <a:r>
              <a:rPr lang="ru-RU" dirty="0" err="1"/>
              <a:t>п</a:t>
            </a:r>
            <a:r>
              <a:rPr lang="ru-RU" dirty="0" err="1" smtClean="0"/>
              <a:t>.«</a:t>
            </a:r>
            <a:r>
              <a:rPr lang="ru-RU" dirty="0" err="1"/>
              <a:t>л</a:t>
            </a:r>
            <a:r>
              <a:rPr lang="ru-RU" dirty="0"/>
              <a:t>» </a:t>
            </a:r>
            <a:r>
              <a:rPr lang="ru-RU" dirty="0" smtClean="0"/>
              <a:t>ч.1 ст.102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Президент может обращаться в Конституционный суд до того, как подпишет закон, который одобрила Госдума. Если суд не подтвердит конституционность закона, то Президент возвращает его в парламент (</a:t>
            </a:r>
            <a:r>
              <a:rPr lang="ru-RU" dirty="0" smtClean="0"/>
              <a:t>ч.3 ст.107</a:t>
            </a:r>
            <a:r>
              <a:rPr lang="ru-RU" dirty="0"/>
              <a:t>, </a:t>
            </a:r>
            <a:r>
              <a:rPr lang="ru-RU" dirty="0" smtClean="0"/>
              <a:t>ч.2 ст.108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68709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Отказ от исполнения части решений международных судов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algn="just"/>
            <a:r>
              <a:rPr lang="ru-RU" dirty="0"/>
              <a:t>Вводится прямое указание, что Конституционный суд решает, какие постановления международных судов исполнять, а какие — нет (</a:t>
            </a:r>
            <a:r>
              <a:rPr lang="ru-RU" dirty="0" smtClean="0"/>
              <a:t>ст.79</a:t>
            </a:r>
            <a:r>
              <a:rPr lang="ru-RU" dirty="0"/>
              <a:t>; </a:t>
            </a:r>
            <a:r>
              <a:rPr lang="ru-RU" dirty="0" smtClean="0"/>
              <a:t>ч.51 ст.125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4144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Территория и границы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730"/>
            <a:ext cx="10515600" cy="485652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На территории Российской Федерации в соответствии с федеральным законом могут быть созданы федеральные территории. Организация публичной власти на федеральных территориях устанавливается указанным федеральным </a:t>
            </a:r>
            <a:r>
              <a:rPr lang="ru-RU" dirty="0" smtClean="0"/>
              <a:t>законом (ч.1 ст.67)</a:t>
            </a:r>
          </a:p>
          <a:p>
            <a:pPr algn="just"/>
            <a:r>
              <a:rPr lang="ru-RU" dirty="0"/>
              <a:t> Российская Федерация обеспечивает защиту своего суверенитета и территориальной целостности. Действия (за исключением делимитации, демаркации, редемаркации государственной границы Российской Федерации с сопредельными государствами), направленные на отчуждение части территории Российской Федерации, а также призывы к таким действиям не </a:t>
            </a:r>
            <a:r>
              <a:rPr lang="ru-RU" dirty="0" smtClean="0"/>
              <a:t>допускаются (ч.2.1 ст.67)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74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Поправки, связанные с </a:t>
            </a:r>
            <a:r>
              <a:rPr lang="ru-RU" b="1" dirty="0" smtClean="0"/>
              <a:t>историей и этническими отношениями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51562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Декларируется, что </a:t>
            </a:r>
            <a:r>
              <a:rPr lang="ru-RU" dirty="0" smtClean="0"/>
              <a:t>Российская </a:t>
            </a:r>
            <a:r>
              <a:rPr lang="ru-RU" dirty="0"/>
              <a:t>Федерация является правопреемником Союза ССР </a:t>
            </a:r>
            <a:r>
              <a:rPr lang="ru-RU" dirty="0" smtClean="0"/>
              <a:t>(</a:t>
            </a:r>
            <a:r>
              <a:rPr lang="ru-RU" dirty="0"/>
              <a:t>ч. 1 ст. </a:t>
            </a:r>
            <a:r>
              <a:rPr lang="ru-RU" dirty="0" smtClean="0"/>
              <a:t>67</a:t>
            </a:r>
            <a:r>
              <a:rPr lang="ru-RU" dirty="0"/>
              <a:t>.</a:t>
            </a:r>
            <a:r>
              <a:rPr lang="ru-RU" dirty="0" smtClean="0"/>
              <a:t>1</a:t>
            </a:r>
            <a:r>
              <a:rPr lang="ru-RU" dirty="0"/>
              <a:t>).</a:t>
            </a:r>
          </a:p>
          <a:p>
            <a:pPr algn="just"/>
            <a:r>
              <a:rPr lang="ru-RU" dirty="0" smtClean="0"/>
              <a:t>Российская </a:t>
            </a:r>
            <a:r>
              <a:rPr lang="ru-RU" dirty="0"/>
              <a:t>Федерация, объединённая тысячелетней историей, сохраняя память предков, передавших нам идеалы и веру в Бога, а также преемственность в развитии Российского государства, признаёт исторически сложившееся государственное </a:t>
            </a:r>
            <a:r>
              <a:rPr lang="ru-RU" dirty="0" smtClean="0"/>
              <a:t>единство </a:t>
            </a:r>
            <a:r>
              <a:rPr lang="ru-RU" dirty="0"/>
              <a:t>(</a:t>
            </a:r>
            <a:r>
              <a:rPr lang="ru-RU" dirty="0" smtClean="0"/>
              <a:t>ч.2 ст.67.1).</a:t>
            </a:r>
          </a:p>
          <a:p>
            <a:pPr algn="just"/>
            <a:r>
              <a:rPr lang="ru-RU" dirty="0"/>
              <a:t>Российская Федерация чтит память защитников Отечества, обеспечивает защиту исторической правды. Умаление значения подвига народа при защите Отечества не </a:t>
            </a:r>
            <a:r>
              <a:rPr lang="ru-RU" dirty="0" smtClean="0"/>
              <a:t>допускается (ч.3 ст.67.1).</a:t>
            </a:r>
            <a:endParaRPr lang="ru-RU" dirty="0"/>
          </a:p>
          <a:p>
            <a:pPr algn="just"/>
            <a:r>
              <a:rPr lang="ru-RU" dirty="0"/>
              <a:t>Обозначение русского языка как языка государствообразующего народа (</a:t>
            </a:r>
            <a:r>
              <a:rPr lang="ru-RU" dirty="0" smtClean="0"/>
              <a:t>ч.1 ст.68).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0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Поправки, связанные с историей и этническими отношениями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Вводится понятие «союза многонациональных народов» (ч.1 ст.68) – раньше был один многонациональный народ – и устанавливается, что культура является его уникальным наследием (ч.4 ст.68). </a:t>
            </a:r>
            <a:endParaRPr lang="ru-RU" dirty="0" smtClean="0"/>
          </a:p>
          <a:p>
            <a:pPr algn="just"/>
            <a:r>
              <a:rPr lang="ru-RU" dirty="0"/>
              <a:t>Государство защищает культурную самобытность всех народов и этнических общностей Российской Федерации, гарантирует сохранение этнокультурного и языкового </a:t>
            </a:r>
            <a:r>
              <a:rPr lang="ru-RU" dirty="0" smtClean="0"/>
              <a:t>многообразия (ч.2 ст.69).</a:t>
            </a:r>
          </a:p>
          <a:p>
            <a:pPr algn="just"/>
            <a:r>
              <a:rPr lang="ru-RU" dirty="0"/>
              <a:t> Российская Федерация оказывает поддержку соотечественникам, проживающим за </a:t>
            </a:r>
            <a:r>
              <a:rPr lang="ru-RU" dirty="0" smtClean="0"/>
              <a:t>рубежом</a:t>
            </a:r>
            <a:r>
              <a:rPr lang="ru-RU" dirty="0"/>
              <a:t> </a:t>
            </a:r>
            <a:r>
              <a:rPr lang="ru-RU" dirty="0" smtClean="0"/>
              <a:t>(ч.3 ст.69).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940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200"/>
            <a:ext cx="1080516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Поправки в области традиционных семейных ценностей, прав и свобод человека и гражданина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5438"/>
            <a:ext cx="10515600" cy="49747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Дети являются важнейшим приоритетом государственной политики </a:t>
            </a:r>
            <a:r>
              <a:rPr lang="ru-RU" dirty="0" smtClean="0"/>
              <a:t>России (ч.4 ст.67.1).</a:t>
            </a:r>
            <a:endParaRPr lang="ru-RU" dirty="0" smtClean="0"/>
          </a:p>
          <a:p>
            <a:pPr algn="just"/>
            <a:r>
              <a:rPr lang="ru-RU" dirty="0" smtClean="0"/>
              <a:t>Брак – </a:t>
            </a:r>
            <a:r>
              <a:rPr lang="ru-RU" dirty="0"/>
              <a:t>союз мужчины и женщины (</a:t>
            </a:r>
            <a:r>
              <a:rPr lang="ru-RU" dirty="0" err="1"/>
              <a:t>п</a:t>
            </a:r>
            <a:r>
              <a:rPr lang="ru-RU" dirty="0" err="1" smtClean="0"/>
              <a:t>.«</a:t>
            </a:r>
            <a:r>
              <a:rPr lang="ru-RU" dirty="0" err="1"/>
              <a:t>ж</a:t>
            </a:r>
            <a:r>
              <a:rPr lang="ru-RU" dirty="0"/>
              <a:t>» </a:t>
            </a:r>
            <a:r>
              <a:rPr lang="ru-RU" dirty="0" smtClean="0"/>
              <a:t>ч.1 ст.72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Правительство РФ «обеспечивает проведение в Российской Федерации единой </a:t>
            </a:r>
            <a:r>
              <a:rPr lang="ru-RU" dirty="0" smtClean="0"/>
              <a:t>социально-ориентированной </a:t>
            </a:r>
            <a:r>
              <a:rPr lang="ru-RU" dirty="0"/>
              <a:t>государственной политики в области сохранения традиционных семейных ценностей» (</a:t>
            </a:r>
            <a:r>
              <a:rPr lang="ru-RU" dirty="0" err="1"/>
              <a:t>п</a:t>
            </a:r>
            <a:r>
              <a:rPr lang="ru-RU" dirty="0" err="1" smtClean="0"/>
              <a:t>.«</a:t>
            </a:r>
            <a:r>
              <a:rPr lang="ru-RU" dirty="0" err="1"/>
              <a:t>в</a:t>
            </a:r>
            <a:r>
              <a:rPr lang="ru-RU" dirty="0"/>
              <a:t>» </a:t>
            </a:r>
            <a:r>
              <a:rPr lang="ru-RU" dirty="0" smtClean="0"/>
              <a:t>ч.1 ст.114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К ведению Российской Федерации отнесено обеспечение безопасности личности, общества и государства при применении информационных технологий, обороте цифровых данных (п. «м» ст. 71</a:t>
            </a:r>
            <a:r>
              <a:rPr lang="ru-RU" dirty="0" smtClean="0"/>
              <a:t>).</a:t>
            </a:r>
          </a:p>
          <a:p>
            <a:pPr algn="just"/>
            <a:r>
              <a:rPr lang="ru-RU" dirty="0"/>
              <a:t>Г</a:t>
            </a:r>
            <a:r>
              <a:rPr lang="ru-RU" sz="2800" dirty="0" smtClean="0"/>
              <a:t>арантируются </a:t>
            </a:r>
            <a:r>
              <a:rPr lang="ru-RU" sz="2800" dirty="0"/>
              <a:t>защита достоинства граждан и уважение человека </a:t>
            </a:r>
            <a:r>
              <a:rPr lang="ru-RU" sz="2800" dirty="0" smtClean="0"/>
              <a:t>труда </a:t>
            </a:r>
            <a:r>
              <a:rPr lang="ru-RU" dirty="0"/>
              <a:t>(ст.75.1).</a:t>
            </a:r>
            <a:endParaRPr lang="ru-RU" sz="2800" dirty="0" smtClean="0"/>
          </a:p>
          <a:p>
            <a:pPr algn="just"/>
            <a:r>
              <a:rPr lang="ru-RU" dirty="0"/>
              <a:t>О</a:t>
            </a:r>
            <a:r>
              <a:rPr lang="ru-RU" sz="2800" dirty="0" smtClean="0"/>
              <a:t>беспечиваются </a:t>
            </a:r>
            <a:r>
              <a:rPr lang="ru-RU" sz="2800" dirty="0"/>
              <a:t>сбалансированность прав и обязанностей гражданина, социальное партнерство, экономическая, политическая и социальная солидарность (ст.75.1).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77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Поправки</a:t>
            </a:r>
            <a:r>
              <a:rPr lang="ru-RU" sz="4000" b="1" dirty="0"/>
              <a:t> в социальной </a:t>
            </a:r>
            <a:r>
              <a:rPr lang="ru-RU" sz="4000" b="1" dirty="0"/>
              <a:t>сфере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4817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К ведению Российской Федерации отнесены </a:t>
            </a:r>
            <a:r>
              <a:rPr lang="ru-RU" dirty="0"/>
              <a:t>установление единых правовых основ системы здравоохранения, системы воспитания и образования, в том числе непрерывного </a:t>
            </a:r>
            <a:r>
              <a:rPr lang="ru-RU" dirty="0" smtClean="0"/>
              <a:t>образования (</a:t>
            </a:r>
            <a:r>
              <a:rPr lang="ru-RU" dirty="0" err="1" smtClean="0"/>
              <a:t>п.«е</a:t>
            </a:r>
            <a:r>
              <a:rPr lang="ru-RU" dirty="0" smtClean="0"/>
              <a:t>» ст.71).</a:t>
            </a:r>
          </a:p>
          <a:p>
            <a:pPr algn="just"/>
            <a:r>
              <a:rPr lang="ru-RU" dirty="0" smtClean="0"/>
              <a:t>Пояснено, что именно включает в себя координация </a:t>
            </a:r>
            <a:r>
              <a:rPr lang="ru-RU" dirty="0"/>
              <a:t>вопросов </a:t>
            </a:r>
            <a:r>
              <a:rPr lang="ru-RU" dirty="0" smtClean="0"/>
              <a:t>здравоохранения, находящаяся в совместном ведении РФ и субъектов РФ: </a:t>
            </a:r>
          </a:p>
          <a:p>
            <a:pPr lvl="1" algn="just"/>
            <a:r>
              <a:rPr lang="ru-RU" dirty="0" smtClean="0"/>
              <a:t>обеспечение </a:t>
            </a:r>
            <a:r>
              <a:rPr lang="ru-RU" dirty="0"/>
              <a:t>оказания доступной и качественной медицинской помощи, </a:t>
            </a:r>
            <a:endParaRPr lang="ru-RU" dirty="0" smtClean="0"/>
          </a:p>
          <a:p>
            <a:pPr lvl="1" algn="just"/>
            <a:r>
              <a:rPr lang="ru-RU" dirty="0" smtClean="0"/>
              <a:t>сохранение </a:t>
            </a:r>
            <a:r>
              <a:rPr lang="ru-RU" dirty="0"/>
              <a:t>и укрепление общественного здоровья, </a:t>
            </a:r>
            <a:endParaRPr lang="ru-RU" dirty="0" smtClean="0"/>
          </a:p>
          <a:p>
            <a:pPr lvl="1" algn="just"/>
            <a:r>
              <a:rPr lang="ru-RU" dirty="0" smtClean="0"/>
              <a:t>создание </a:t>
            </a:r>
            <a:r>
              <a:rPr lang="ru-RU" dirty="0"/>
              <a:t>условий для ведения здорового образа жизни, </a:t>
            </a:r>
            <a:endParaRPr lang="ru-RU" dirty="0" smtClean="0"/>
          </a:p>
          <a:p>
            <a:pPr lvl="1" algn="just"/>
            <a:r>
              <a:rPr lang="ru-RU" dirty="0" smtClean="0"/>
              <a:t>формирование </a:t>
            </a:r>
            <a:r>
              <a:rPr lang="ru-RU" dirty="0"/>
              <a:t>культуры ответственного отношения граждан к своему </a:t>
            </a:r>
            <a:r>
              <a:rPr lang="ru-RU" dirty="0" smtClean="0"/>
              <a:t>здоровью (</a:t>
            </a:r>
            <a:r>
              <a:rPr lang="ru-RU" dirty="0" err="1" smtClean="0"/>
              <a:t>п.«ж</a:t>
            </a:r>
            <a:r>
              <a:rPr lang="ru-RU" dirty="0" smtClean="0"/>
              <a:t>» ч.1 ст.72).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23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6A7CF6-566C-4D00-8403-F46066A6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7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Социальные гарантии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51CA02-AC0D-474E-ABD4-D15A64BC3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08"/>
            <a:ext cx="10515600" cy="4699855"/>
          </a:xfrm>
        </p:spPr>
        <p:txBody>
          <a:bodyPr>
            <a:normAutofit/>
          </a:bodyPr>
          <a:lstStyle/>
          <a:p>
            <a:r>
              <a:rPr lang="ru-RU" dirty="0"/>
              <a:t>Гарантия оплаты труда не менее прожиточного минимума (ч. 5 ст. 75).</a:t>
            </a:r>
          </a:p>
          <a:p>
            <a:r>
              <a:rPr lang="ru-RU" dirty="0"/>
              <a:t>Закреплена индексация пенсии не реже одного раза в год (ч. 6 ст. 75).</a:t>
            </a:r>
          </a:p>
          <a:p>
            <a:r>
              <a:rPr lang="ru-RU" dirty="0"/>
              <a:t>Гарантия обязательного социального страхования и индексация социальных выплат (ч. 7 ст. 75).</a:t>
            </a:r>
          </a:p>
        </p:txBody>
      </p:sp>
    </p:spTree>
    <p:extLst>
      <p:ext uri="{BB962C8B-B14F-4D97-AF65-F5344CB8AC3E}">
        <p14:creationId xmlns:p14="http://schemas.microsoft.com/office/powerpoint/2010/main" val="262042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Поправки в области международной политики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0724"/>
            <a:ext cx="10515600" cy="475297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Российская Федерация принимает меры по поддержанию и укреплению международного мира и безопасности, обеспечению мирного сосуществования государств и народов, недопущению вмешательства во внутренние дела </a:t>
            </a:r>
            <a:r>
              <a:rPr lang="ru-RU" dirty="0" smtClean="0"/>
              <a:t>государства (ст.79.1).</a:t>
            </a:r>
          </a:p>
        </p:txBody>
      </p:sp>
    </p:spTree>
    <p:extLst>
      <p:ext uri="{BB962C8B-B14F-4D97-AF65-F5344CB8AC3E}">
        <p14:creationId xmlns:p14="http://schemas.microsoft.com/office/powerpoint/2010/main" val="10177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2D3D2-131F-4AE5-8681-46525224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65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Президент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B0CCC-329D-4926-ACBE-FF62010A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385" y="1251539"/>
            <a:ext cx="11615225" cy="5263561"/>
          </a:xfrm>
        </p:spPr>
        <p:txBody>
          <a:bodyPr>
            <a:normAutofit/>
          </a:bodyPr>
          <a:lstStyle/>
          <a:p>
            <a:r>
              <a:rPr lang="ru-RU" dirty="0"/>
              <a:t>Ограничена возможность занимать должность Президента более двух сроков. Правило не распространяется на действующего Президента (</a:t>
            </a:r>
            <a:r>
              <a:rPr lang="ru-RU" dirty="0" smtClean="0"/>
              <a:t>ч.3 </a:t>
            </a:r>
            <a:r>
              <a:rPr lang="ru-RU" dirty="0"/>
              <a:t>и 3.1 ст. 81).</a:t>
            </a:r>
          </a:p>
          <a:p>
            <a:r>
              <a:rPr lang="ru-RU" dirty="0"/>
              <a:t>Занимать должность Президента вправе человек, который прожил в России не менее 25 лет и не имеет иностранного гражданства (</a:t>
            </a:r>
            <a:r>
              <a:rPr lang="ru-RU" dirty="0" smtClean="0"/>
              <a:t>ч.2 ст.81</a:t>
            </a:r>
            <a:r>
              <a:rPr lang="ru-RU" dirty="0"/>
              <a:t>). </a:t>
            </a:r>
          </a:p>
          <a:p>
            <a:r>
              <a:rPr lang="ru-RU" dirty="0"/>
              <a:t>«Единая публичная власть», в которую входит Президент, органы государственной власти и органы местного самоуправления (</a:t>
            </a:r>
            <a:r>
              <a:rPr lang="ru-RU" dirty="0" smtClean="0"/>
              <a:t>ч.2 ст.80</a:t>
            </a:r>
            <a:r>
              <a:rPr lang="ru-RU" dirty="0"/>
              <a:t>, </a:t>
            </a:r>
            <a:r>
              <a:rPr lang="ru-RU" dirty="0" smtClean="0"/>
              <a:t>ч.3 ст.132</a:t>
            </a:r>
            <a:r>
              <a:rPr lang="ru-RU" dirty="0"/>
              <a:t>). </a:t>
            </a:r>
          </a:p>
          <a:p>
            <a:r>
              <a:rPr lang="ru-RU" dirty="0"/>
              <a:t>Президент вправе </a:t>
            </a:r>
            <a:r>
              <a:rPr lang="ru-RU" dirty="0" smtClean="0"/>
              <a:t>отправить Председателя Правительства в отставку </a:t>
            </a:r>
            <a:r>
              <a:rPr lang="ru-RU" dirty="0"/>
              <a:t>без отставки Правительства (ранее отставка </a:t>
            </a:r>
            <a:r>
              <a:rPr lang="ru-RU" dirty="0" smtClean="0"/>
              <a:t>Председателя </a:t>
            </a:r>
            <a:r>
              <a:rPr lang="ru-RU" dirty="0"/>
              <a:t>означала отставку всего Правительства) (</a:t>
            </a:r>
            <a:r>
              <a:rPr lang="ru-RU" dirty="0" smtClean="0"/>
              <a:t>ст.83).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205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1358</Words>
  <Application>Microsoft Office PowerPoint</Application>
  <PresentationFormat>Широкоэкранный</PresentationFormat>
  <Paragraphs>77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Поправки к Конституции  2020</vt:lpstr>
      <vt:lpstr>Территория и границы</vt:lpstr>
      <vt:lpstr>Поправки, связанные с историей и этническими отношениями</vt:lpstr>
      <vt:lpstr>Поправки, связанные с историей и этническими отношениями</vt:lpstr>
      <vt:lpstr>Поправки в области традиционных семейных ценностей, прав и свобод человека и гражданина</vt:lpstr>
      <vt:lpstr>Поправки в социальной сфере</vt:lpstr>
      <vt:lpstr>Социальные гарантии</vt:lpstr>
      <vt:lpstr>Поправки в области международной политики</vt:lpstr>
      <vt:lpstr>Президент</vt:lpstr>
      <vt:lpstr>Президент</vt:lpstr>
      <vt:lpstr>Правительство </vt:lpstr>
      <vt:lpstr>Государственный Совет</vt:lpstr>
      <vt:lpstr>Федеральное Собрание </vt:lpstr>
      <vt:lpstr>Прокуратура</vt:lpstr>
      <vt:lpstr>Судебная система </vt:lpstr>
      <vt:lpstr>Отказ от исполнения части решений международных судов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 Max</dc:creator>
  <cp:lastModifiedBy>Алина Бабушкина</cp:lastModifiedBy>
  <cp:revision>36</cp:revision>
  <dcterms:created xsi:type="dcterms:W3CDTF">2020-07-14T08:54:58Z</dcterms:created>
  <dcterms:modified xsi:type="dcterms:W3CDTF">2020-07-31T08:00:12Z</dcterms:modified>
</cp:coreProperties>
</file>